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Caveat"/>
      <p:regular r:id="rId22"/>
      <p:bold r:id="rId23"/>
    </p:embeddedFon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Cave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QuattrocentoSans-regular.fntdata"/><Relationship Id="rId23" Type="http://schemas.openxmlformats.org/officeDocument/2006/relationships/font" Target="fonts/Cave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7" Type="http://schemas.openxmlformats.org/officeDocument/2006/relationships/font" Target="fonts/Quattrocento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04c9a9457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04c9a9457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d04c9a9457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" name="Google Shape;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4034" y="3860710"/>
            <a:ext cx="6943932" cy="218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4">
            <a:alphaModFix/>
          </a:blip>
          <a:srcRect b="0" l="0" r="0" t="8090"/>
          <a:stretch/>
        </p:blipFill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4159" y="1210680"/>
            <a:ext cx="2372902" cy="245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6458" y="1179325"/>
            <a:ext cx="2433477" cy="252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8752" y="3810510"/>
            <a:ext cx="2433477" cy="252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1415424" y="2008575"/>
            <a:ext cx="39408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de-DE" sz="1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7: Confusion matrix obtained for each subject</a:t>
            </a:r>
            <a:endParaRPr b="0" i="1" sz="17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7">
            <a:alphaModFix/>
          </a:blip>
          <a:srcRect b="-3284" l="6672" r="-1057" t="0"/>
          <a:stretch/>
        </p:blipFill>
        <p:spPr>
          <a:xfrm>
            <a:off x="8269725" y="3841900"/>
            <a:ext cx="2372900" cy="25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47950" y="3841900"/>
            <a:ext cx="2433475" cy="24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>
            <p:ph type="title"/>
          </p:nvPr>
        </p:nvSpPr>
        <p:spPr>
          <a:xfrm>
            <a:off x="838200" y="365125"/>
            <a:ext cx="106698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RESULTS (3)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6"/>
          <p:cNvSpPr txBox="1"/>
          <p:nvPr>
            <p:ph idx="1" type="body"/>
          </p:nvPr>
        </p:nvSpPr>
        <p:spPr>
          <a:xfrm>
            <a:off x="838200" y="1368425"/>
            <a:ext cx="10397100" cy="194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7502" lvl="0" marL="914400" rtl="0" algn="just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de-DE" sz="5268"/>
              <a:t>Achieved the best possible performance (ACC &gt; 98%) using </a:t>
            </a:r>
            <a:r>
              <a:rPr lang="de-DE" sz="5268"/>
              <a:t>RF classifier</a:t>
            </a:r>
            <a:r>
              <a:rPr lang="de-DE" sz="5268"/>
              <a:t> </a:t>
            </a:r>
            <a:endParaRPr sz="5268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318"/>
          </a:p>
          <a:p>
            <a:pPr indent="-387502" lvl="0" marL="914400" rtl="0" algn="just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de-DE" sz="5268"/>
              <a:t>Performance of RF &gt; Logistic regression &gt; T</a:t>
            </a:r>
            <a:r>
              <a:rPr lang="de-DE" sz="5268"/>
              <a:t>VLDA</a:t>
            </a:r>
            <a:r>
              <a:rPr lang="de-DE" sz="5268"/>
              <a:t>  </a:t>
            </a:r>
            <a:endParaRPr sz="5268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762000" y="3413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44250" y="4548225"/>
            <a:ext cx="103389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Char char="●"/>
            </a:pPr>
            <a:r>
              <a:rPr lang="de-DE" sz="2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Different combination of </a:t>
            </a:r>
            <a:r>
              <a:rPr lang="de-DE" sz="2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TD &amp; FD features can be evaluated</a:t>
            </a:r>
            <a:endParaRPr sz="2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7350" lvl="0" marL="9144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Char char="●"/>
            </a:pPr>
            <a:r>
              <a:rPr lang="de-DE" sz="2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can be trained on collective vs individual samples </a:t>
            </a:r>
            <a:endParaRPr sz="25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357" l="74920" r="7578" t="0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062" y="741725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>
            <p:ph type="ctrTitle"/>
          </p:nvPr>
        </p:nvSpPr>
        <p:spPr>
          <a:xfrm>
            <a:off x="6691175" y="1823475"/>
            <a:ext cx="24255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Code is available at github</a:t>
            </a:r>
            <a:endParaRPr sz="3600"/>
          </a:p>
        </p:txBody>
      </p:sp>
      <p:sp>
        <p:nvSpPr>
          <p:cNvPr id="145" name="Google Shape;145;p17"/>
          <p:cNvSpPr txBox="1"/>
          <p:nvPr/>
        </p:nvSpPr>
        <p:spPr>
          <a:xfrm>
            <a:off x="5131900" y="4401725"/>
            <a:ext cx="62010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0" i="0" lang="de-DE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Diptyajit Das, Bhawna Kapoor, Tanaya Das, Zahra Maleki, and Puneet Tomar</a:t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9775" y="2309413"/>
            <a:ext cx="2239176" cy="223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6980350" y="5696700"/>
            <a:ext cx="25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de-DE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Email: tomarp@pm.me</a:t>
            </a:r>
            <a:endParaRPr b="0" i="1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1524000" y="365125"/>
            <a:ext cx="66156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>
                <a:latin typeface="Caveat"/>
                <a:ea typeface="Caveat"/>
                <a:cs typeface="Caveat"/>
                <a:sym typeface="Caveat"/>
              </a:rPr>
              <a:t>We are Neuroide !!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9625" y="1209975"/>
            <a:ext cx="8222198" cy="55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 b="357" l="74920" r="7578" t="0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062" y="741725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ctrTitle"/>
          </p:nvPr>
        </p:nvSpPr>
        <p:spPr>
          <a:xfrm>
            <a:off x="4385186" y="1339644"/>
            <a:ext cx="7128300" cy="24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600">
                <a:latin typeface="Quattrocento Sans"/>
                <a:ea typeface="Quattrocento Sans"/>
                <a:cs typeface="Quattrocento Sans"/>
                <a:sym typeface="Quattrocento Sans"/>
              </a:rPr>
              <a:t>"</a:t>
            </a:r>
            <a:r>
              <a:rPr lang="de-DE" sz="3600"/>
              <a:t>Unleashing the Power of </a:t>
            </a:r>
            <a:r>
              <a:rPr lang="de-DE" sz="3600">
                <a:latin typeface="Quattrocento Sans"/>
                <a:ea typeface="Quattrocento Sans"/>
                <a:cs typeface="Quattrocento Sans"/>
                <a:sym typeface="Quattrocento Sans"/>
              </a:rPr>
              <a:t>P300 Spellers: Elevating Performance through Cutting-Edge Feature Extraction Analysis"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6042525" y="4252950"/>
            <a:ext cx="38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BCI Spring Hackathon, </a:t>
            </a:r>
            <a:r>
              <a:rPr b="0" i="0" lang="de-DE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April 28, 2024</a:t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Google Shape;42;p7"/>
          <p:cNvSpPr txBox="1"/>
          <p:nvPr/>
        </p:nvSpPr>
        <p:spPr>
          <a:xfrm>
            <a:off x="4751925" y="4965500"/>
            <a:ext cx="63948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attrocento Sans"/>
              <a:buNone/>
            </a:pPr>
            <a:r>
              <a:rPr b="0" i="0" lang="de-DE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Diptyajit Das, Bhawna Kapoor, Tanaya Das, Zahra Maleki, and Puneet Tomar</a:t>
            </a:r>
            <a:endParaRPr b="0" i="0" sz="2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" name="Google Shape;43;p7"/>
          <p:cNvSpPr txBox="1"/>
          <p:nvPr/>
        </p:nvSpPr>
        <p:spPr>
          <a:xfrm>
            <a:off x="6902375" y="6185925"/>
            <a:ext cx="20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Email: tomarp@pm.me</a:t>
            </a:r>
            <a:endParaRPr b="0" i="0" sz="12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8200" y="822325"/>
            <a:ext cx="806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2"/>
              <a:buFont typeface="Arial"/>
              <a:buNone/>
            </a:pPr>
            <a:r>
              <a:rPr i="1" lang="de-DE" sz="33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3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t/>
            </a:r>
            <a:endParaRPr b="1" sz="26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838"/>
              <a:buFont typeface="Arial"/>
              <a:buNone/>
            </a:pPr>
            <a:r>
              <a:rPr b="1" lang="de-DE" sz="2761"/>
              <a:t>Can we design a novel classifier that can improve P300 Speller performance based on features ?</a:t>
            </a:r>
            <a:endParaRPr sz="2761"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8200" y="2316550"/>
            <a:ext cx="6195000" cy="4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i="1" lang="de-DE">
                <a:latin typeface="Times New Roman"/>
                <a:ea typeface="Times New Roman"/>
                <a:cs typeface="Times New Roman"/>
                <a:sym typeface="Times New Roman"/>
              </a:rPr>
              <a:t>P3/P300?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/>
              <a:t>Prominent positive event-related brain potential (ERP)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6666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9803"/>
              <a:buNone/>
            </a:pPr>
            <a:r>
              <a:t/>
            </a:r>
            <a:endParaRPr sz="25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9803"/>
              <a:buNone/>
            </a:pPr>
            <a:r>
              <a:rPr lang="de-DE" sz="25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SOTA</a:t>
            </a:r>
            <a:endParaRPr sz="25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57141"/>
              <a:buFont typeface="Arial"/>
              <a:buNone/>
            </a:pPr>
            <a:r>
              <a:rPr lang="de-DE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row/column 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b="1" lang="de-DE" sz="2000">
                <a:solidFill>
                  <a:srgbClr val="FFFFFF"/>
                </a:solidFill>
              </a:rPr>
              <a:t>Row/Column speller (RC)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2702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•"/>
            </a:pPr>
            <a:r>
              <a:rPr b="1" lang="de-DE" sz="2000">
                <a:solidFill>
                  <a:srgbClr val="FFFFFF"/>
                </a:solidFill>
              </a:rPr>
              <a:t>Subjects paid attention to speller flashes with multiple character at once. 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b="1" sz="2000"/>
          </a:p>
          <a:p>
            <a:pPr indent="-32702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de-DE" sz="2000"/>
              <a:t>Time-variant Linear Discriminant Analysis (TVLDA)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2702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❏"/>
            </a:pPr>
            <a:r>
              <a:rPr b="1" lang="de-DE" sz="2000">
                <a:solidFill>
                  <a:srgbClr val="FFFFFF"/>
                </a:solidFill>
              </a:rPr>
              <a:t>Subjects: 5, EEG data: 8-channel, Sampling Rate : 250 Hz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27025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❏"/>
            </a:pPr>
            <a:r>
              <a:rPr b="1" lang="de-DE" sz="2000">
                <a:solidFill>
                  <a:srgbClr val="FFFFFF"/>
                </a:solidFill>
              </a:rPr>
              <a:t>TVLDA outperformed LDA classifier with a high accuracy (~90%)</a:t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4">
            <a:alphaModFix/>
          </a:blip>
          <a:srcRect b="6390" l="4876" r="7894" t="6295"/>
          <a:stretch/>
        </p:blipFill>
        <p:spPr>
          <a:xfrm>
            <a:off x="7489848" y="3233313"/>
            <a:ext cx="4467427" cy="1762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" name="Google Shape;52;p8"/>
          <p:cNvSpPr txBox="1"/>
          <p:nvPr/>
        </p:nvSpPr>
        <p:spPr>
          <a:xfrm>
            <a:off x="7949048" y="5197200"/>
            <a:ext cx="35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de-DE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de-DE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] Ref. https://doi.org/10.1016/j.neulet.2009.06.045</a:t>
            </a:r>
            <a:endParaRPr b="0" i="0" sz="10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8200" y="4727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de-DE" sz="3600"/>
              <a:t>P300 speller</a:t>
            </a:r>
            <a:endParaRPr sz="3600"/>
          </a:p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" type="body"/>
          </p:nvPr>
        </p:nvSpPr>
        <p:spPr>
          <a:xfrm>
            <a:off x="838200" y="2577400"/>
            <a:ext cx="65760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i="1" lang="de-D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P3/P300?</a:t>
            </a:r>
            <a:endParaRPr i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400">
                <a:solidFill>
                  <a:srgbClr val="FFFFFF"/>
                </a:solidFill>
              </a:rPr>
              <a:t>Prominent positive event-related potential (ERP) in EEG.</a:t>
            </a:r>
            <a:br>
              <a:rPr b="1" lang="de-DE" sz="2400">
                <a:solidFill>
                  <a:srgbClr val="FFFFFF"/>
                </a:solidFill>
              </a:rPr>
            </a:br>
            <a:endParaRPr b="1" sz="2400">
              <a:solidFill>
                <a:srgbClr val="FFFFFF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400">
                <a:solidFill>
                  <a:srgbClr val="FFFFFF"/>
                </a:solidFill>
              </a:rPr>
              <a:t>Reflects brain activity approx. 300 ms after the target stimuli.</a:t>
            </a:r>
            <a:br>
              <a:rPr b="1" lang="de-DE" sz="2400">
                <a:solidFill>
                  <a:srgbClr val="FFFFFF"/>
                </a:solidFill>
              </a:rPr>
            </a:br>
            <a:endParaRPr b="1" sz="2400">
              <a:solidFill>
                <a:srgbClr val="FFFFFF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400">
                <a:solidFill>
                  <a:srgbClr val="FFFFFF"/>
                </a:solidFill>
              </a:rPr>
              <a:t>Popular in BCI paradigm: easy to detect, high accuracy and speed. 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4">
            <a:alphaModFix/>
          </a:blip>
          <a:srcRect b="0" l="0" r="0" t="16978"/>
          <a:stretch/>
        </p:blipFill>
        <p:spPr>
          <a:xfrm>
            <a:off x="8473925" y="3126200"/>
            <a:ext cx="3212100" cy="172863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/>
        </p:nvSpPr>
        <p:spPr>
          <a:xfrm>
            <a:off x="8500600" y="4900063"/>
            <a:ext cx="321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de-DE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de-DE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] Ref. https://doi.org/10.1016/j.clinph.2023.11.014.</a:t>
            </a:r>
            <a:endParaRPr b="0" i="0" sz="26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800" y="457200"/>
            <a:ext cx="9507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3600"/>
              <a:t>Pre-Processing EEG</a:t>
            </a:r>
            <a:r>
              <a:rPr lang="de-DE" sz="3600"/>
              <a:t> 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t/>
            </a:r>
            <a:endParaRPr sz="3600"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535000" y="1905000"/>
            <a:ext cx="66369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de-DE" sz="2300">
                <a:solidFill>
                  <a:srgbClr val="FFFFFF"/>
                </a:solidFill>
              </a:rPr>
              <a:t> </a:t>
            </a:r>
            <a:endParaRPr b="1" sz="23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i="1" lang="de-DE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i="1" lang="de-DE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teps performed:</a:t>
            </a:r>
            <a:endParaRPr i="1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MNE styled Raw object creation (raw data)</a:t>
            </a:r>
            <a:endParaRPr b="1" sz="2200">
              <a:solidFill>
                <a:srgbClr val="FFFFFF"/>
              </a:solidFill>
            </a:endParaRPr>
          </a:p>
          <a:p>
            <a:pPr indent="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1" sz="2200">
              <a:solidFill>
                <a:srgbClr val="FFFFFF"/>
              </a:solidFill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EEG montage/common average </a:t>
            </a:r>
            <a:br>
              <a:rPr b="1" lang="de-DE" sz="2200"/>
            </a:br>
            <a:endParaRPr b="1" sz="2200"/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Bandpass filtering ( 1-30 Hz )</a:t>
            </a:r>
            <a:br>
              <a:rPr b="1" lang="de-DE" sz="2200">
                <a:solidFill>
                  <a:srgbClr val="FFFFFF"/>
                </a:solidFill>
              </a:rPr>
            </a:br>
            <a:endParaRPr b="1" sz="2200">
              <a:solidFill>
                <a:srgbClr val="FFFFFF"/>
              </a:solidFill>
            </a:endParaRPr>
          </a:p>
          <a:p>
            <a:pPr indent="-3683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Epochs creation (-0.1 to 0.8s)</a:t>
            </a:r>
            <a:br>
              <a:rPr b="1" lang="de-DE" sz="2200">
                <a:solidFill>
                  <a:srgbClr val="FFFFFF"/>
                </a:solidFill>
              </a:rPr>
            </a:br>
            <a:endParaRPr b="1" sz="2200">
              <a:solidFill>
                <a:srgbClr val="FFFFFF"/>
              </a:solidFill>
            </a:endParaRPr>
          </a:p>
          <a:p>
            <a:pPr indent="-3810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200">
                <a:solidFill>
                  <a:srgbClr val="FFFFFF"/>
                </a:solidFill>
              </a:rPr>
              <a:t>Plot evoked for quality control</a:t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8393" y="131988"/>
            <a:ext cx="2338636" cy="6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6700" y="1751800"/>
            <a:ext cx="2917600" cy="46705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/>
          <p:nvPr/>
        </p:nvSpPr>
        <p:spPr>
          <a:xfrm>
            <a:off x="9768350" y="1263250"/>
            <a:ext cx="834600" cy="31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Quattrocento Sans"/>
                <a:ea typeface="Quattrocento Sans"/>
                <a:cs typeface="Quattrocento Sans"/>
                <a:sym typeface="Quattrocento Sans"/>
              </a:rPr>
              <a:t>Start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10198675" y="1577675"/>
            <a:ext cx="90900" cy="17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Evoked EEG plots</a:t>
            </a:r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5243" y="705600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/>
          <p:nvPr/>
        </p:nvSpPr>
        <p:spPr>
          <a:xfrm>
            <a:off x="1127463" y="3695925"/>
            <a:ext cx="424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de-DE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</a:t>
            </a: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0" i="1" lang="de-DE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</a:t>
            </a:r>
            <a:r>
              <a:rPr b="0" i="1" lang="de-DE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voked signal from one subject (target)</a:t>
            </a:r>
            <a:endParaRPr b="0" i="1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7153400" y="4838150"/>
            <a:ext cx="233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de-DE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</a:t>
            </a: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0" i="1" lang="de-DE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Trigger information</a:t>
            </a:r>
            <a:endParaRPr b="0" i="1" sz="15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1127475" y="6117375"/>
            <a:ext cx="45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de-DE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</a:t>
            </a: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b="0" i="1" lang="de-DE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i="1" lang="de-DE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</a:t>
            </a:r>
            <a:r>
              <a:rPr b="0" i="1" lang="de-DE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voked signal from one subject (non-target)</a:t>
            </a:r>
            <a:endParaRPr b="0" i="1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0750" y="3118650"/>
            <a:ext cx="4243799" cy="159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5925" y="1734950"/>
            <a:ext cx="4047225" cy="193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5925" y="4214342"/>
            <a:ext cx="4047225" cy="180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629075" y="445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 sz="3600"/>
              <a:t>Pipeline W</a:t>
            </a:r>
            <a:r>
              <a:rPr lang="de-DE" sz="3600"/>
              <a:t>orkflow</a:t>
            </a:r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075" y="1770925"/>
            <a:ext cx="6435977" cy="41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535000" y="1905000"/>
            <a:ext cx="4435200" cy="4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E</a:t>
            </a:r>
            <a:r>
              <a:rPr b="1" lang="de-DE" sz="2000">
                <a:solidFill>
                  <a:srgbClr val="FFFFFF"/>
                </a:solidFill>
              </a:rPr>
              <a:t>xtracted Power Spectrum Density (PSDs) features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Normalization of features  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Oversampling to address class imbalance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Defining a RFClassifier</a:t>
            </a:r>
            <a:endParaRPr b="1"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Training of classifier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b="1" lang="de-DE" sz="2000">
                <a:solidFill>
                  <a:srgbClr val="FFFFFF"/>
                </a:solidFill>
              </a:rPr>
              <a:t>Evaluation of model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5367725" y="1411500"/>
            <a:ext cx="612600" cy="4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Quattrocento Sans"/>
                <a:ea typeface="Quattrocento Sans"/>
                <a:cs typeface="Quattrocento Sans"/>
                <a:sym typeface="Quattrocento Sans"/>
              </a:rPr>
              <a:t>Start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2"/>
          <p:cNvSpPr/>
          <p:nvPr/>
        </p:nvSpPr>
        <p:spPr>
          <a:xfrm>
            <a:off x="10532075" y="2348850"/>
            <a:ext cx="612600" cy="49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Quattrocento Sans"/>
                <a:ea typeface="Quattrocento Sans"/>
                <a:cs typeface="Quattrocento Sans"/>
                <a:sym typeface="Quattrocento Sans"/>
              </a:rPr>
              <a:t>End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RESULTS (1) </a:t>
            </a:r>
            <a:endParaRPr/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838200" y="1402776"/>
            <a:ext cx="10515600" cy="4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550" y="1625775"/>
            <a:ext cx="5225800" cy="31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1331200" y="4942750"/>
            <a:ext cx="4689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de-DE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5: Accuracy of RF classifier for each subject </a:t>
            </a:r>
            <a:endParaRPr b="0" i="1" sz="15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7104775" y="2444025"/>
            <a:ext cx="41712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Quattrocento Sans"/>
              <a:buChar char="●"/>
            </a:pPr>
            <a:r>
              <a:rPr b="0" i="0" lang="de-DE" sz="2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subjects achieved more than 98% accuracy using RF classifier</a:t>
            </a:r>
            <a:endParaRPr b="0" i="0" sz="25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471" y="2641250"/>
            <a:ext cx="4586653" cy="2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5625" y="1068125"/>
            <a:ext cx="4586694" cy="2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1442625" y="1824000"/>
            <a:ext cx="4482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de-DE" sz="1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Plot 6 : Metrics obtained for RF classifier</a:t>
            </a:r>
            <a:endParaRPr b="0" i="1" sz="17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37343" y="230188"/>
            <a:ext cx="2338636" cy="6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5650" y="3888875"/>
            <a:ext cx="4586649" cy="2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de-DE"/>
              <a:t>RESULTS (2)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